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58" r:id="rId3"/>
    <p:sldId id="1159" r:id="rId4"/>
    <p:sldId id="1160" r:id="rId5"/>
    <p:sldId id="1162" r:id="rId6"/>
    <p:sldId id="1161" r:id="rId7"/>
    <p:sldId id="1144" r:id="rId8"/>
    <p:sldId id="1172" r:id="rId9"/>
    <p:sldId id="1174" r:id="rId10"/>
    <p:sldId id="1168" r:id="rId11"/>
    <p:sldId id="1169" r:id="rId12"/>
    <p:sldId id="1148" r:id="rId13"/>
    <p:sldId id="1166" r:id="rId14"/>
    <p:sldId id="1167" r:id="rId15"/>
    <p:sldId id="1164" r:id="rId16"/>
    <p:sldId id="1171" r:id="rId17"/>
    <p:sldId id="1145" r:id="rId18"/>
    <p:sldId id="1182" r:id="rId19"/>
    <p:sldId id="1165" r:id="rId20"/>
    <p:sldId id="1149" r:id="rId21"/>
    <p:sldId id="1150" r:id="rId22"/>
    <p:sldId id="1163" r:id="rId23"/>
    <p:sldId id="1153" r:id="rId24"/>
    <p:sldId id="1146" r:id="rId25"/>
    <p:sldId id="1151" r:id="rId26"/>
    <p:sldId id="1142" r:id="rId27"/>
    <p:sldId id="1180" r:id="rId28"/>
    <p:sldId id="1181" r:id="rId29"/>
    <p:sldId id="1152" r:id="rId30"/>
    <p:sldId id="1175" r:id="rId31"/>
    <p:sldId id="1176" r:id="rId32"/>
    <p:sldId id="1154" r:id="rId33"/>
    <p:sldId id="1155" r:id="rId34"/>
    <p:sldId id="1177" r:id="rId35"/>
    <p:sldId id="1178" r:id="rId36"/>
    <p:sldId id="1183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14.04.2023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14.04.2023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file:///\\192.168.2.1\fritz.nas\Volume\seminar\raspberr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bucasa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XkkytHSTcI&amp;ab_channel=EverythingSmartHome" TargetMode="External"/><Relationship Id="rId2" Type="http://schemas.openxmlformats.org/officeDocument/2006/relationships/hyperlink" Target="https://www.youtube.com/@AndreasSpiess/video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GitHub</a:t>
            </a:r>
          </a:p>
          <a:p>
            <a:pPr marL="541337" lvl="1" indent="0" algn="ctr">
              <a:buNone/>
            </a:pPr>
            <a:r>
              <a:rPr lang="de-AT" sz="3600" dirty="0">
                <a:solidFill>
                  <a:srgbClr val="FF0000"/>
                </a:solidFill>
              </a:rPr>
              <a:t>https://github.com/htl-leo/sperlhof</a:t>
            </a:r>
          </a:p>
          <a:p>
            <a:endParaRPr lang="de-AT" dirty="0"/>
          </a:p>
          <a:p>
            <a:r>
              <a:rPr lang="de-AT" dirty="0"/>
              <a:t>Samba-Share</a:t>
            </a:r>
          </a:p>
          <a:p>
            <a:pPr marL="541337" lvl="1" indent="0" algn="ctr">
              <a:buNone/>
            </a:pPr>
            <a:r>
              <a:rPr lang="de-AT" sz="3600" dirty="0">
                <a:solidFill>
                  <a:srgbClr val="FF0000"/>
                </a:solidFill>
              </a:rPr>
              <a:t>\\192.168.2.1</a:t>
            </a:r>
          </a:p>
          <a:p>
            <a:pPr marL="541337" lvl="1" indent="0" algn="ctr">
              <a:buNone/>
            </a:pPr>
            <a:r>
              <a:rPr lang="de-AT" sz="3600" dirty="0" err="1">
                <a:solidFill>
                  <a:srgbClr val="FF0000"/>
                </a:solidFill>
              </a:rPr>
              <a:t>leo</a:t>
            </a:r>
            <a:r>
              <a:rPr lang="de-AT" sz="3600" dirty="0">
                <a:solidFill>
                  <a:srgbClr val="FF0000"/>
                </a:solidFill>
              </a:rPr>
              <a:t>/</a:t>
            </a:r>
            <a:r>
              <a:rPr lang="de-AT" sz="3600" dirty="0" err="1">
                <a:solidFill>
                  <a:srgbClr val="FF0000"/>
                </a:solidFill>
              </a:rPr>
              <a:t>smarthome</a:t>
            </a:r>
            <a:endParaRPr lang="de-AT" sz="3600" dirty="0">
              <a:solidFill>
                <a:srgbClr val="FF0000"/>
              </a:solidFill>
            </a:endParaRPr>
          </a:p>
          <a:p>
            <a:pPr lvl="1"/>
            <a:endParaRPr lang="de-AT" dirty="0"/>
          </a:p>
          <a:p>
            <a:pPr lvl="1"/>
            <a:r>
              <a:rPr lang="de-AT" dirty="0"/>
              <a:t>z.B. Images für </a:t>
            </a:r>
            <a:r>
              <a:rPr lang="de-AT" dirty="0" err="1"/>
              <a:t>Raspi</a:t>
            </a:r>
            <a:endParaRPr lang="de-AT" dirty="0"/>
          </a:p>
          <a:p>
            <a:pPr lvl="2"/>
            <a:r>
              <a:rPr lang="pt-BR" dirty="0">
                <a:hlinkClick r:id="rId2" action="ppaction://hlinkfile"/>
              </a:rPr>
              <a:t>\\192.168.2.1\fritz.nas\Volume\seminar\raspberry</a:t>
            </a:r>
            <a:r>
              <a:rPr lang="de-AT" dirty="0"/>
              <a:t>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Basiert auf Debian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000" dirty="0"/>
              <a:t>Raspberry 4 mit idealerweise 8GB und SSD</a:t>
            </a:r>
          </a:p>
          <a:p>
            <a:pPr lvl="1"/>
            <a:r>
              <a:rPr lang="de-AT" sz="1800" dirty="0"/>
              <a:t>Schwer erhältlich und teuer</a:t>
            </a:r>
          </a:p>
          <a:p>
            <a:pPr lvl="1"/>
            <a:r>
              <a:rPr lang="de-AT" sz="1800" dirty="0"/>
              <a:t>Einfachste Installation</a:t>
            </a:r>
          </a:p>
          <a:p>
            <a:pPr lvl="1"/>
            <a:r>
              <a:rPr lang="de-AT" sz="1800" dirty="0"/>
              <a:t>Bedingt leistungsfähig</a:t>
            </a:r>
          </a:p>
          <a:p>
            <a:pPr lvl="1"/>
            <a:r>
              <a:rPr lang="de-AT" sz="1800" dirty="0"/>
              <a:t>Geringer Energiebedarf (ca. 4W)</a:t>
            </a:r>
          </a:p>
          <a:p>
            <a:pPr lvl="1"/>
            <a:endParaRPr lang="de-AT" sz="1800" dirty="0"/>
          </a:p>
          <a:p>
            <a:r>
              <a:rPr lang="de-AT" sz="2000" dirty="0" err="1"/>
              <a:t>Odroid</a:t>
            </a:r>
            <a:r>
              <a:rPr lang="de-AT" sz="2000" dirty="0"/>
              <a:t> N2+ mit 4GB mit </a:t>
            </a:r>
            <a:r>
              <a:rPr lang="de-AT" sz="2000" dirty="0" err="1"/>
              <a:t>eMMC</a:t>
            </a:r>
            <a:endParaRPr lang="de-AT" sz="2000" dirty="0"/>
          </a:p>
          <a:p>
            <a:endParaRPr lang="de-AT" sz="2000" dirty="0"/>
          </a:p>
          <a:p>
            <a:r>
              <a:rPr lang="de-AT" sz="2000" dirty="0"/>
              <a:t>Altes Notebook/</a:t>
            </a:r>
            <a:r>
              <a:rPr lang="de-AT" sz="2000" dirty="0" err="1"/>
              <a:t>ThinClient</a:t>
            </a:r>
            <a:r>
              <a:rPr lang="de-AT" sz="2000" dirty="0"/>
              <a:t> </a:t>
            </a:r>
            <a:r>
              <a:rPr lang="de-AT" sz="1800" dirty="0"/>
              <a:t>(Dell </a:t>
            </a:r>
            <a:r>
              <a:rPr lang="de-AT" sz="1800" dirty="0" err="1"/>
              <a:t>Wyse</a:t>
            </a:r>
            <a:r>
              <a:rPr lang="de-AT" sz="1800" dirty="0"/>
              <a:t> 5070, HP T630)</a:t>
            </a:r>
            <a:endParaRPr lang="de-AT" sz="2000" dirty="0"/>
          </a:p>
          <a:p>
            <a:pPr lvl="1"/>
            <a:r>
              <a:rPr lang="de-AT" sz="1800" dirty="0"/>
              <a:t>Sehr leistungsfähig</a:t>
            </a:r>
          </a:p>
          <a:p>
            <a:pPr lvl="1"/>
            <a:r>
              <a:rPr lang="de-AT" sz="1800" dirty="0"/>
              <a:t>Ca. 20W Leistung </a:t>
            </a:r>
            <a:r>
              <a:rPr lang="de-AT" sz="18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r>
              <a:rPr lang="de-AT" sz="1800" dirty="0" err="1">
                <a:sym typeface="Wingdings" panose="05000000000000000000" pitchFamily="2" charset="2"/>
              </a:rPr>
              <a:t>Proxmox</a:t>
            </a:r>
            <a:endParaRPr lang="de-AT" sz="1800" dirty="0">
              <a:sym typeface="Wingdings" panose="05000000000000000000" pitchFamily="2" charset="2"/>
            </a:endParaRPr>
          </a:p>
          <a:p>
            <a:pPr lvl="1"/>
            <a:endParaRPr lang="de-AT" sz="1800" dirty="0"/>
          </a:p>
          <a:p>
            <a:r>
              <a:rPr lang="de-AT" sz="2000" dirty="0" err="1"/>
              <a:t>Barebone</a:t>
            </a:r>
            <a:r>
              <a:rPr lang="de-AT" sz="2000" dirty="0"/>
              <a:t>-PC/NUC	</a:t>
            </a:r>
          </a:p>
          <a:p>
            <a:pPr lvl="1"/>
            <a:r>
              <a:rPr lang="de-AT" sz="2000" dirty="0"/>
              <a:t>„</a:t>
            </a:r>
            <a:r>
              <a:rPr lang="de-AT" sz="2000" dirty="0">
                <a:hlinkClick r:id="rId3"/>
              </a:rPr>
              <a:t>Seminar-Server</a:t>
            </a:r>
            <a:r>
              <a:rPr lang="de-AT" sz="2000" dirty="0"/>
              <a:t>“</a:t>
            </a:r>
          </a:p>
          <a:p>
            <a:pPr lvl="1"/>
            <a:r>
              <a:rPr lang="de-AT" sz="2000" dirty="0"/>
              <a:t>Teurer, aber geringere Stromkosten/Jahr (25€/Jahr)</a:t>
            </a:r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 der 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Notebook/NUC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74313-120F-E5C0-FB84-BA9174C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Yellow von Nabu Casa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939D74-BC31-DF7A-6912-27C9C90B9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125091"/>
            <a:ext cx="8207375" cy="4608165"/>
          </a:xfrm>
        </p:spPr>
        <p:txBody>
          <a:bodyPr/>
          <a:lstStyle/>
          <a:p>
            <a:r>
              <a:rPr lang="de-AT" sz="2000" dirty="0">
                <a:hlinkClick r:id="rId2"/>
              </a:rPr>
              <a:t>https://www.nabucasa.com/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7679AB-0E87-1F7C-4B71-EAAE091E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4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1D0F8-1C06-1B20-E178-5C0BEB2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17217-6806-84FF-F2D4-625909161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0EAD0C-FCDA-43BD-2A46-B5E3283F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913931" cy="53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8735E-66EA-B227-5371-038F403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News aus der Community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F0AB1E-D5FB-4959-A0B6-169DE2B3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Andreas </a:t>
            </a:r>
            <a:r>
              <a:rPr lang="de-AT" sz="2000" dirty="0" err="1"/>
              <a:t>Spiess</a:t>
            </a:r>
            <a:endParaRPr lang="de-AT" sz="2000" dirty="0">
              <a:hlinkClick r:id="rId2"/>
            </a:endParaRPr>
          </a:p>
          <a:p>
            <a:pPr lvl="1"/>
            <a:r>
              <a:rPr lang="de-AT" sz="1800" dirty="0">
                <a:hlinkClick r:id="rId2"/>
              </a:rPr>
              <a:t>https://www.youtube.com/@AndreasSpiess/videos</a:t>
            </a:r>
            <a:r>
              <a:rPr lang="de-AT" sz="1800" dirty="0"/>
              <a:t> </a:t>
            </a:r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pPr lvl="1"/>
            <a:endParaRPr lang="de-AT" sz="1800" dirty="0"/>
          </a:p>
          <a:p>
            <a:endParaRPr lang="de-AT" sz="2000" dirty="0"/>
          </a:p>
          <a:p>
            <a:r>
              <a:rPr lang="de-AT" sz="2000" dirty="0"/>
              <a:t>Lewis Barclay</a:t>
            </a:r>
          </a:p>
          <a:p>
            <a:pPr lvl="1"/>
            <a:r>
              <a:rPr lang="de-AT" sz="1800" dirty="0">
                <a:hlinkClick r:id="rId3"/>
              </a:rPr>
              <a:t>https://www.youtube.com/watch?v=FXkkytHSTcI&amp;ab_channel=EverythingSmartHome</a:t>
            </a:r>
            <a:r>
              <a:rPr lang="de-AT" sz="1800" dirty="0"/>
              <a:t> 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6A55B0-15CE-6706-5D84-83AFB7F0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07476"/>
            <a:ext cx="3955652" cy="17036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4FC1C-CF8E-1520-95B2-2B3C5925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450153"/>
            <a:ext cx="5116208" cy="2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52736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Anwendungsbeispiele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1"/>
            <a:r>
              <a:rPr lang="de-AT" dirty="0"/>
              <a:t>Komplexe </a:t>
            </a:r>
            <a:r>
              <a:rPr lang="de-AT" dirty="0" err="1"/>
              <a:t>Uis</a:t>
            </a:r>
            <a:r>
              <a:rPr lang="de-AT" dirty="0"/>
              <a:t> mit speziellen Controls</a:t>
            </a:r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Eingebaute 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B79EC-D14A-36CD-B2B3-B4B38E7B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5625058" cy="47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F4541-538B-8BEE-3B99-F0B91639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Grafana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1EB267-78CD-1062-BA08-D2A0130AF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Auswertungen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82D05F-89E0-8746-CF7F-286A6B88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91481"/>
            <a:ext cx="9144000" cy="49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0D607-2EDB-6AE3-F146-29DF3D6B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Scripts für Wiederverwendung von Actions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9439E9-44FA-FB49-F110-B1072E3392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Werden in Automatisierungen verwendet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F8DC8B-22FE-FE8E-2E9E-60179F2E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1" y="2348880"/>
            <a:ext cx="815453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4DC5-6A7E-F07F-D164-9F8D1994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Scenes für Wiederverwendung von Settings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7B1E1-0572-3CA0-01F9-9E51066E3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236A7A-31B2-06D7-F0BD-9C3DC9F4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73809"/>
            <a:ext cx="77914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9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</a:t>
            </a:r>
          </a:p>
          <a:p>
            <a:pPr lvl="2"/>
            <a:r>
              <a:rPr lang="de-AT" dirty="0"/>
              <a:t>Textbasiert</a:t>
            </a:r>
          </a:p>
          <a:p>
            <a:pPr lvl="2"/>
            <a:r>
              <a:rPr lang="de-AT" dirty="0"/>
              <a:t>Per Code implementiert</a:t>
            </a:r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B9D16-FF2E-6960-7B47-08C383D7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Integrationen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688C72-E4F6-3E17-AB1A-702C55323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/>
              <a:t>Ermöglichen die Einbindung von Fremdsystemen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3E882A-1DC9-FF65-247F-518767BC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59550"/>
            <a:ext cx="6612979" cy="51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0A4DC-F2BB-1380-627B-53768DCD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Fast 2500 Integrationen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60458-D87E-FC83-D4CD-013BCCA30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Es gibt praktisch nichts, was es nicht gibt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9881F8-50D1-AD94-E992-2B3B126A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7668344" cy="47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Seminar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Netzwerküberwachung</a:t>
            </a:r>
          </a:p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USB-Stick</a:t>
            </a:r>
          </a:p>
          <a:p>
            <a:r>
              <a:rPr lang="de-AT" sz="2400" dirty="0" err="1"/>
              <a:t>Homematic</a:t>
            </a:r>
            <a:r>
              <a:rPr lang="de-AT" sz="2400" dirty="0"/>
              <a:t> mit Stick und CCU2</a:t>
            </a:r>
          </a:p>
          <a:p>
            <a:r>
              <a:rPr lang="de-AT" sz="2400" dirty="0" err="1"/>
              <a:t>Tuya</a:t>
            </a:r>
            <a:r>
              <a:rPr lang="de-AT" sz="2400" dirty="0"/>
              <a:t>-Geräte mit eigener Integration</a:t>
            </a:r>
          </a:p>
          <a:p>
            <a:r>
              <a:rPr lang="de-AT" sz="2400" dirty="0" err="1"/>
              <a:t>Sonoff</a:t>
            </a:r>
            <a:endParaRPr lang="de-AT" sz="2400" dirty="0"/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EFB01-4544-A6AE-FF63-FF8A9FFF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 für Seminar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4E3B60-4AD2-5A54-C671-1DEB42A18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„Gusto“ auf </a:t>
            </a:r>
            <a:r>
              <a:rPr lang="de-AT" dirty="0" err="1"/>
              <a:t>HomeAssistant</a:t>
            </a:r>
            <a:r>
              <a:rPr lang="de-AT" dirty="0"/>
              <a:t> machen</a:t>
            </a:r>
          </a:p>
          <a:p>
            <a:pPr lvl="1"/>
            <a:r>
              <a:rPr lang="de-AT" dirty="0"/>
              <a:t>Erste eigene Gehversuche </a:t>
            </a:r>
          </a:p>
          <a:p>
            <a:pPr lvl="1"/>
            <a:r>
              <a:rPr lang="de-AT" dirty="0"/>
              <a:t>Präsentation Live-System</a:t>
            </a:r>
          </a:p>
          <a:p>
            <a:r>
              <a:rPr lang="de-AT" dirty="0"/>
              <a:t>Auf vorinstallierter Entwickler-Instanz oder Docker</a:t>
            </a:r>
          </a:p>
          <a:p>
            <a:pPr lvl="1"/>
            <a:r>
              <a:rPr lang="de-AT" dirty="0"/>
              <a:t>Netzwerküberwachung mit Benachrichtigung</a:t>
            </a:r>
          </a:p>
          <a:p>
            <a:pPr lvl="1"/>
            <a:r>
              <a:rPr lang="de-AT" dirty="0"/>
              <a:t>Mit </a:t>
            </a:r>
            <a:r>
              <a:rPr lang="de-AT" dirty="0" err="1"/>
              <a:t>EspHome</a:t>
            </a:r>
            <a:r>
              <a:rPr lang="de-AT" dirty="0"/>
              <a:t> ESP32 mit  Co2 und/oder Temperatursensor einbinden</a:t>
            </a:r>
          </a:p>
          <a:p>
            <a:r>
              <a:rPr lang="de-AT" dirty="0"/>
              <a:t>Optional</a:t>
            </a:r>
          </a:p>
          <a:p>
            <a:pPr lvl="1"/>
            <a:r>
              <a:rPr lang="de-AT" dirty="0"/>
              <a:t>Shelly-Plug einbinden</a:t>
            </a:r>
          </a:p>
          <a:p>
            <a:pPr lvl="1"/>
            <a:r>
              <a:rPr lang="de-AT" dirty="0"/>
              <a:t>Einfache Automation, die Shelly temperaturgesteuert ein-/ausschaltet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0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9CAD8-3858-A666-991D-FDD0F2B1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 err="1"/>
              <a:t>AddOns</a:t>
            </a:r>
            <a:r>
              <a:rPr lang="de-AT" sz="2800" dirty="0"/>
              <a:t> erweitern die Funktionalität von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E1B3D6-722F-84BC-7698-7CACECD23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9690CE-7356-4891-14D3-3E5B29BD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13056"/>
            <a:ext cx="6958161" cy="49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1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C7DC6-2F0D-3BB5-C7C5-D78D8FA3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Gängige Add-</a:t>
            </a:r>
            <a:r>
              <a:rPr lang="de-AT" dirty="0" err="1"/>
              <a:t>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F6CF4D-1D9C-9B37-3CBF-D061CD30A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065" y="1053083"/>
            <a:ext cx="8207375" cy="4608165"/>
          </a:xfrm>
        </p:spPr>
        <p:txBody>
          <a:bodyPr/>
          <a:lstStyle/>
          <a:p>
            <a:r>
              <a:rPr lang="de-AT" sz="2400" dirty="0"/>
              <a:t>Eigene Docker-Container</a:t>
            </a:r>
          </a:p>
          <a:p>
            <a:r>
              <a:rPr lang="de-AT" sz="2400" dirty="0"/>
              <a:t>Müssen ohne Supervisor selbst verwaltet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171CD9-DB4B-6F95-13D3-9494A94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96082"/>
            <a:ext cx="8075240" cy="39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9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D2505-C2AC-27A6-E42C-08700214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Schwerpunkt 2023 - Assistent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E049F-5960-B86E-E882-EC209A9DC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Derzeit textbasiert</a:t>
            </a:r>
          </a:p>
          <a:p>
            <a:pPr lvl="1"/>
            <a:r>
              <a:rPr lang="de-AT" dirty="0"/>
              <a:t>Im Lauf des Jahres per Sprache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7FE8A-15C9-747E-AE62-08782DC3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04864"/>
            <a:ext cx="3960440" cy="42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Warum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62FA6-BC19-47EC-735B-85EF13E7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B3B34-8471-50A8-21BD-75F386DD8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C09C2-253E-11D1-270D-7514E40D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6" y="1268412"/>
            <a:ext cx="8316828" cy="46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1900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711</Words>
  <Application>Microsoft Office PowerPoint</Application>
  <PresentationFormat>Bildschirmpräsentation (4:3)</PresentationFormat>
  <Paragraphs>174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Symbol</vt:lpstr>
      <vt:lpstr>Wingdings</vt:lpstr>
      <vt:lpstr>2_Larissa</vt:lpstr>
      <vt:lpstr>Kursunterlagen</vt:lpstr>
      <vt:lpstr>SmartHome – WOZU?</vt:lpstr>
      <vt:lpstr>Voraussetzungen für smartes Home</vt:lpstr>
      <vt:lpstr>Aktuelle Situation</vt:lpstr>
      <vt:lpstr>Ein neuer Anlauf aus dem Chaos </vt:lpstr>
      <vt:lpstr>Viele der Player waren schon 2005 dabei</vt:lpstr>
      <vt:lpstr>Warum also HomeAssistant?</vt:lpstr>
      <vt:lpstr>Vergleich der Mitbewerber</vt:lpstr>
      <vt:lpstr>Architektur</vt:lpstr>
      <vt:lpstr>HA – Installationsmethoden (SW)</vt:lpstr>
      <vt:lpstr>Möglichkeiten</vt:lpstr>
      <vt:lpstr>Hardware-Plattformen</vt:lpstr>
      <vt:lpstr>Benchmarks der Plattformen</vt:lpstr>
      <vt:lpstr>Energieverbrauch</vt:lpstr>
      <vt:lpstr>Notebook/NUC ermöglicht mehr</vt:lpstr>
      <vt:lpstr>HA im Container – Selbst ist der Supervisor</vt:lpstr>
      <vt:lpstr>Home Assistant Yellow von Nabu Casa</vt:lpstr>
      <vt:lpstr>Nabu Casa</vt:lpstr>
      <vt:lpstr>News aus der Community</vt:lpstr>
      <vt:lpstr>HA - Anwendungsbeispiele</vt:lpstr>
      <vt:lpstr>Eingebaute Visualisierung </vt:lpstr>
      <vt:lpstr>User-Interfaces</vt:lpstr>
      <vt:lpstr>Grafana</vt:lpstr>
      <vt:lpstr>Automatisierung per Assistent …</vt:lpstr>
      <vt:lpstr>… oder per Yaml …</vt:lpstr>
      <vt:lpstr>… oder per NodeRed</vt:lpstr>
      <vt:lpstr>Scripts für Wiederverwendung von Actions</vt:lpstr>
      <vt:lpstr>Scenes für Wiederverwendung von Settings</vt:lpstr>
      <vt:lpstr>Notification per HA-App</vt:lpstr>
      <vt:lpstr>Integrationen</vt:lpstr>
      <vt:lpstr>Fast 2500 Integrationen</vt:lpstr>
      <vt:lpstr>Mögliche Integrationen im Seminar</vt:lpstr>
      <vt:lpstr>Ziel für Seminar</vt:lpstr>
      <vt:lpstr>AddOns erweitern die Funktionalität von HA</vt:lpstr>
      <vt:lpstr>Gängige Add-ons</vt:lpstr>
      <vt:lpstr>Schwerpunkt 2023 - Assistent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868</cp:revision>
  <dcterms:created xsi:type="dcterms:W3CDTF">2011-08-18T07:37:01Z</dcterms:created>
  <dcterms:modified xsi:type="dcterms:W3CDTF">2023-04-14T15:54:26Z</dcterms:modified>
</cp:coreProperties>
</file>